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tiff" ContentType="image/tif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</p:sldMasterIdLst>
  <p:notesMasterIdLst>
    <p:notesMasterId r:id="rId14"/>
  </p:notesMasterIdLst>
  <p:sldIdLst>
    <p:sldId id="271" r:id="rId3"/>
    <p:sldId id="258" r:id="rId4"/>
    <p:sldId id="327" r:id="rId5"/>
    <p:sldId id="338" r:id="rId6"/>
    <p:sldId id="278" r:id="rId7"/>
    <p:sldId id="337" r:id="rId8"/>
    <p:sldId id="339" r:id="rId9"/>
    <p:sldId id="340" r:id="rId10"/>
    <p:sldId id="341" r:id="rId11"/>
    <p:sldId id="342" r:id="rId12"/>
    <p:sldId id="272" r:id="rId13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00"/>
    <a:srgbClr val="CCFFFF"/>
    <a:srgbClr val="0099FF"/>
    <a:srgbClr val="FF0066"/>
    <a:srgbClr val="0000FF"/>
    <a:srgbClr val="75057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166" autoAdjust="0"/>
    <p:restoredTop sz="94521" autoAdjust="0"/>
  </p:normalViewPr>
  <p:slideViewPr>
    <p:cSldViewPr>
      <p:cViewPr varScale="1">
        <p:scale>
          <a:sx n="86" d="100"/>
          <a:sy n="86" d="100"/>
        </p:scale>
        <p:origin x="-908" y="-60"/>
      </p:cViewPr>
      <p:guideLst>
        <p:guide orient="horz" pos="1658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2622B3-D6A7-4BCF-980F-62AFD0EC3AE3}" type="datetimeFigureOut">
              <a:rPr lang="zh-CN" altLang="en-US" smtClean="0"/>
              <a:pPr/>
              <a:t>2020/12/26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304B27-0F79-4DD3-8583-7B692567FFF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2020/12/26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107503" y="123478"/>
            <a:ext cx="1800201" cy="576064"/>
            <a:chOff x="107503" y="123478"/>
            <a:chExt cx="1800201" cy="576064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07503" y="123478"/>
              <a:ext cx="534917" cy="576064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611560" y="267494"/>
              <a:ext cx="1296144" cy="36004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prstTxWarp prst="textCascadeUp">
                <a:avLst/>
              </a:prstTxWarp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zh-CN" altLang="en-US" sz="1600" b="1" spc="50" smtClean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方正少儿简体"/>
                </a:rPr>
                <a:t>每日必练</a:t>
              </a:r>
              <a:endParaRPr lang="zh-CN" altLang="en-US" sz="1600" b="1" spc="5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方正少儿简体"/>
              </a:endParaRPr>
            </a:p>
          </p:txBody>
        </p:sp>
      </p:grpSp>
      <p:pic>
        <p:nvPicPr>
          <p:cNvPr id="10" name="图片 9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/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107504" y="195486"/>
            <a:ext cx="504000" cy="504056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611560" y="267494"/>
            <a:ext cx="1296144" cy="36004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CascadeUp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1600" b="1" spc="5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方正少儿简体"/>
              </a:rPr>
              <a:t>分层训练</a:t>
            </a:r>
            <a:endParaRPr lang="en-US" altLang="zh-CN" sz="1600" b="1" spc="5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方正少儿简体"/>
            </a:endParaRPr>
          </a:p>
        </p:txBody>
      </p:sp>
      <p:pic>
        <p:nvPicPr>
          <p:cNvPr id="15" name="图片 14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5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107503" y="123478"/>
            <a:ext cx="1800201" cy="576064"/>
            <a:chOff x="107503" y="123478"/>
            <a:chExt cx="1800201" cy="576064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07503" y="123478"/>
              <a:ext cx="534917" cy="576064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611560" y="267494"/>
              <a:ext cx="1296144" cy="36004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prstTxWarp prst="textCascadeUp">
                <a:avLst/>
              </a:prstTxWarp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zh-CN" altLang="en-US" sz="1600" b="1" spc="50" dirty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方正少儿简体"/>
                </a:rPr>
                <a:t>旧知唤醒</a:t>
              </a:r>
            </a:p>
          </p:txBody>
        </p:sp>
      </p:grpSp>
      <p:pic>
        <p:nvPicPr>
          <p:cNvPr id="10" name="图片 9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107503" y="123478"/>
            <a:ext cx="1800201" cy="576064"/>
            <a:chOff x="107503" y="123478"/>
            <a:chExt cx="1800201" cy="576064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07503" y="123478"/>
              <a:ext cx="534917" cy="576064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611560" y="267494"/>
              <a:ext cx="1296144" cy="36004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prstTxWarp prst="textCascadeUp">
                <a:avLst/>
              </a:prstTxWarp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zh-CN" altLang="zh-CN" sz="1600" b="1" kern="1200" spc="50" dirty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lt"/>
                  <a:ea typeface="方正少儿简体"/>
                  <a:cs typeface="+mn-cs"/>
                </a:rPr>
                <a:t>随堂练习</a:t>
              </a:r>
            </a:p>
          </p:txBody>
        </p:sp>
      </p:grpSp>
      <p:pic>
        <p:nvPicPr>
          <p:cNvPr id="10" name="图片 9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2020/12/26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2020/12/26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2020/12/26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6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1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2020/12/26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2020/12/26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2020/12/26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2020/12/26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>
            <a:alpha val="18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2020/12/26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>
            <a:alpha val="18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5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2020/12/26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</p:sldLayoutIdLst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6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.tiff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31553">
            <a:off x="4861604" y="3315444"/>
            <a:ext cx="3552279" cy="228490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53525" cy="51435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341947">
            <a:off x="-551719" y="3695700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53277" y="743599"/>
            <a:ext cx="1115579" cy="1044909"/>
          </a:xfrm>
          <a:prstGeom prst="rect">
            <a:avLst/>
          </a:prstGeom>
        </p:spPr>
      </p:pic>
      <p:grpSp>
        <p:nvGrpSpPr>
          <p:cNvPr id="3" name="组合 27"/>
          <p:cNvGrpSpPr/>
          <p:nvPr/>
        </p:nvGrpSpPr>
        <p:grpSpPr>
          <a:xfrm>
            <a:off x="6298242" y="1347120"/>
            <a:ext cx="1015565" cy="876446"/>
            <a:chOff x="8395962" y="2087411"/>
            <a:chExt cx="1354086" cy="1168595"/>
          </a:xfrm>
        </p:grpSpPr>
        <p:sp>
          <p:nvSpPr>
            <p:cNvPr id="18" name="圆角矩形 17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件</a:t>
              </a:r>
              <a:endParaRPr lang="zh-CN" altLang="en-US" sz="500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0" name="组合 2"/>
          <p:cNvGrpSpPr/>
          <p:nvPr/>
        </p:nvGrpSpPr>
        <p:grpSpPr>
          <a:xfrm>
            <a:off x="2300380" y="1258824"/>
            <a:ext cx="1015565" cy="897260"/>
            <a:chOff x="3067172" y="1678431"/>
            <a:chExt cx="1354086" cy="1196347"/>
          </a:xfrm>
        </p:grpSpPr>
        <p:sp>
          <p:nvSpPr>
            <p:cNvPr id="15" name="圆角矩形 1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 rot="20718769">
              <a:off x="3132411" y="1725746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练</a:t>
              </a:r>
              <a:endParaRPr lang="zh-CN" altLang="en-US" sz="500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2" name="组合 13"/>
          <p:cNvGrpSpPr/>
          <p:nvPr/>
        </p:nvGrpSpPr>
        <p:grpSpPr>
          <a:xfrm>
            <a:off x="3572837" y="1523446"/>
            <a:ext cx="1015565" cy="876446"/>
            <a:chOff x="4763782" y="2031260"/>
            <a:chExt cx="1354086" cy="1168595"/>
          </a:xfrm>
        </p:grpSpPr>
        <p:sp>
          <p:nvSpPr>
            <p:cNvPr id="16" name="圆角矩形 15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b="1" smtClean="0">
                  <a:solidFill>
                    <a:srgbClr val="FFC000"/>
                  </a:solidFill>
                </a:rPr>
                <a:t>习</a:t>
              </a:r>
              <a:endParaRPr lang="zh-CN" altLang="en-US" sz="5000" b="1">
                <a:solidFill>
                  <a:srgbClr val="FFC000"/>
                </a:solidFill>
              </a:endParaRPr>
            </a:p>
          </p:txBody>
        </p:sp>
      </p:grpSp>
      <p:grpSp>
        <p:nvGrpSpPr>
          <p:cNvPr id="14" name="组合 22"/>
          <p:cNvGrpSpPr/>
          <p:nvPr/>
        </p:nvGrpSpPr>
        <p:grpSpPr>
          <a:xfrm>
            <a:off x="4909314" y="1475501"/>
            <a:ext cx="1015565" cy="898954"/>
            <a:chOff x="6545751" y="1967332"/>
            <a:chExt cx="1354086" cy="1198604"/>
          </a:xfrm>
        </p:grpSpPr>
        <p:sp>
          <p:nvSpPr>
            <p:cNvPr id="17" name="圆角矩形 16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 rot="20892565">
              <a:off x="6675418" y="2016905"/>
              <a:ext cx="1101155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>
                  <a:solidFill>
                    <a:srgbClr val="FF4F66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课</a:t>
              </a:r>
              <a:endParaRPr lang="zh-CN" altLang="en-US" sz="5000">
                <a:solidFill>
                  <a:srgbClr val="FF4F66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 rot="18455707">
            <a:off x="2032457" y="1353750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476944" y="136247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518256" y="13897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813613" y="12475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707904" y="3075806"/>
            <a:ext cx="1956303" cy="346247"/>
          </a:xfrm>
          <a:prstGeom prst="rect">
            <a:avLst/>
          </a:prstGeom>
        </p:spPr>
        <p:txBody>
          <a:bodyPr wrap="none" lIns="68579" tIns="34289" rIns="68579" bIns="34289">
            <a:spAutoFit/>
          </a:bodyPr>
          <a:lstStyle/>
          <a:p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人教版</a:t>
            </a: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四年级</a:t>
            </a: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</a:p>
        </p:txBody>
      </p:sp>
      <p:pic>
        <p:nvPicPr>
          <p:cNvPr id="4" name="图片 3" descr="完全解读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327660" y="313690"/>
            <a:ext cx="1655445" cy="4173855"/>
          </a:xfrm>
          <a:prstGeom prst="rect">
            <a:avLst/>
          </a:prstGeom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3.7037E-7 L -1.875E-6 0.00023 L 0.00834 -0.00556 C 0.01042 -0.00694 0.01459 -0.00926 0.01459 -0.00903 C 0.02474 -0.0088 0.03477 -0.00926 0.04479 -0.00741 C 0.04597 -0.00741 0.04675 -0.00486 0.04792 -0.0037 C 0.0487 -0.00301 0.04987 -0.00255 0.05104 -0.00185 C 0.05313 0.00995 0.05013 -0.00139 0.05521 0.00556 C 0.05729 0.00856 0.05977 0.01227 0.06133 0.01667 C 0.06511 0.02685 0.06133 0.01806 0.06667 0.02593 C 0.06771 0.02755 0.06862 0.02963 0.06979 0.03148 C 0.0711 0.03333 0.07253 0.03518 0.07396 0.03704 C 0.07487 0.03819 0.07604 0.03912 0.07696 0.04074 C 0.07813 0.04236 0.07904 0.04444 0.08021 0.0463 C 0.08203 0.04884 0.08529 0.05208 0.0875 0.0537 C 0.08998 0.05556 0.09206 0.05602 0.09479 0.05741 C 0.09584 0.05787 0.09675 0.05856 0.09792 0.05926 L 0.15104 0.05741 C 0.15326 0.05718 0.15807 0.0544 0.16042 0.0537 C 0.16237 0.05278 0.16459 0.05255 0.16667 0.05185 C 0.16875 0.05069 0.17071 0.04907 0.17292 0.04815 L 0.17696 0.0463 C 0.17813 0.04444 0.17891 0.04213 0.18021 0.04074 C 0.18112 0.03958 0.18229 0.03958 0.18334 0.03889 C 0.19037 0.03241 0.1819 0.03704 0.19063 0.03333 C 0.21849 0.03657 0.1987 0.03194 0.20938 0.03704 C 0.21211 0.03819 0.21771 0.04074 0.21771 0.04097 C 0.23151 0.05718 0.21094 0.03333 0.22396 0.0463 C 0.23334 0.05556 0.22722 0.05023 0.23334 0.05926 C 0.23425 0.06065 0.23542 0.06134 0.23646 0.06296 C 0.23737 0.06458 0.23828 0.0669 0.23946 0.06852 C 0.24141 0.07106 0.24375 0.07338 0.24571 0.07593 L 0.24883 0.07963 C 0.25 0.08079 0.25078 0.08264 0.25209 0.08333 C 0.25482 0.08449 0.25755 0.08634 0.26029 0.08704 C 0.27774 0.09074 0.26589 0.08843 0.29584 0.09259 C 0.29922 0.0919 0.30274 0.09167 0.30625 0.09074 C 0.30729 0.09028 0.30847 0.08981 0.30938 0.08889 C 0.31094 0.08681 0.31211 0.0838 0.31354 0.08148 C 0.31498 0.07315 0.3138 0.07639 0.31875 0.07037 C 0.32071 0.06759 0.325 0.06296 0.325 0.06319 C 0.34779 0.06366 0.36485 0.04421 0.37696 0.07037 C 0.37774 0.07199 0.37852 0.07384 0.37917 0.07593 C 0.38177 0.08542 0.37813 0.07778 0.38229 0.08518 " pathEditMode="relative" rAng="0" ptsTypes="AAAAAAAAAAAAAAAAAAAAAAAAAAAAAAAAAAAAAAAAAAAA">
                                      <p:cBhvr>
                                        <p:cTn id="13" dur="3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115" y="4167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4.16667E-6 1.11111E-6 L -4.16667E-6 0.00023 C -0.00286 0.00417 -0.00729 0.01273 -0.01145 0.01481 C -0.01393 0.01597 -0.0164 0.01597 -0.01875 0.01667 C -0.01979 0.01782 -0.02083 0.01944 -0.02187 0.02037 C -0.02474 0.02245 -0.03255 0.02361 -0.03437 0.02407 C -0.03541 0.02454 -0.03645 0.02523 -0.0375 0.02592 C -0.05612 0.03518 -0.07005 0.02662 -0.09375 0.02592 C -0.10169 0.02106 -0.09192 0.02755 -0.1 0.02037 C -0.10104 0.01944 -0.10221 0.01921 -0.10312 0.01852 C -0.1108 0.0125 -0.1039 0.0162 -0.11145 0.01296 C -0.1207 0.00185 -0.10599 0.01875 -0.12083 0.00555 C -0.12369 0.00301 -0.12669 0.00116 -0.12916 -0.00185 C -0.1302 -0.00324 -0.13125 -0.00463 -0.13229 -0.00556 C -0.13398 -0.00718 -0.13815 -0.00857 -0.13958 -0.00926 C -0.15013 -0.01458 -0.13385 -0.00718 -0.14687 -0.01296 C -0.15286 -0.0125 -0.15885 -0.01273 -0.16458 -0.01111 C -0.16679 -0.01065 -0.1694 -0.0037 -0.17083 -0.00185 C -0.17187 -0.00093 -0.17291 -0.0007 -0.17395 1.11111E-6 C -0.175 0.00185 -0.17604 0.00393 -0.17708 0.00555 C -0.17916 0.0081 -0.18333 0.01296 -0.18333 0.01319 C -0.18619 0.0206 -0.18567 0.02037 -0.19166 0.02592 L -0.19583 0.02963 " pathEditMode="relative" rAng="0" ptsTypes="AAAAAAAAAAAAAAAAAAAAAAA">
                                      <p:cBhvr>
                                        <p:cTn id="15" dur="2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92" y="856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4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1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bldLvl="0" animBg="1"/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942008" y="863124"/>
            <a:ext cx="7560840" cy="1955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小马虎在计算一道加法题时错将一个加数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36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写成了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63,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得到的和是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401,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正确的结果应该是多少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</p:txBody>
      </p:sp>
      <p:sp>
        <p:nvSpPr>
          <p:cNvPr id="13" name="矩形 12"/>
          <p:cNvSpPr/>
          <p:nvPr/>
        </p:nvSpPr>
        <p:spPr>
          <a:xfrm>
            <a:off x="2357422" y="3214692"/>
            <a:ext cx="374493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401-(63-36)=374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9525" y="0"/>
            <a:ext cx="9153525" cy="51435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224868" y="3407299"/>
            <a:ext cx="1673107" cy="156978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341947">
            <a:off x="-551719" y="3695699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53276" y="743598"/>
            <a:ext cx="1115579" cy="1044909"/>
          </a:xfrm>
          <a:prstGeom prst="rect">
            <a:avLst/>
          </a:prstGeom>
        </p:spPr>
      </p:pic>
      <p:grpSp>
        <p:nvGrpSpPr>
          <p:cNvPr id="3" name="组合 27"/>
          <p:cNvGrpSpPr/>
          <p:nvPr/>
        </p:nvGrpSpPr>
        <p:grpSpPr>
          <a:xfrm>
            <a:off x="6296971" y="1422049"/>
            <a:ext cx="1015565" cy="876446"/>
            <a:chOff x="8395962" y="2087411"/>
            <a:chExt cx="1354086" cy="1168595"/>
          </a:xfrm>
        </p:grpSpPr>
        <p:sp>
          <p:nvSpPr>
            <p:cNvPr id="18" name="圆角矩形 17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看</a:t>
              </a:r>
              <a:endParaRPr lang="zh-CN" altLang="en-US" sz="500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2" name="组合 2"/>
          <p:cNvGrpSpPr/>
          <p:nvPr/>
        </p:nvGrpSpPr>
        <p:grpSpPr>
          <a:xfrm>
            <a:off x="2300379" y="1258823"/>
            <a:ext cx="1015565" cy="897260"/>
            <a:chOff x="3067172" y="1678431"/>
            <a:chExt cx="1354086" cy="1196347"/>
          </a:xfrm>
        </p:grpSpPr>
        <p:sp>
          <p:nvSpPr>
            <p:cNvPr id="15" name="圆角矩形 1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 rot="20718769">
              <a:off x="3132411" y="1725746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3" name="组合 13"/>
          <p:cNvGrpSpPr/>
          <p:nvPr/>
        </p:nvGrpSpPr>
        <p:grpSpPr>
          <a:xfrm>
            <a:off x="3572836" y="1523446"/>
            <a:ext cx="1015565" cy="876446"/>
            <a:chOff x="4763782" y="2031260"/>
            <a:chExt cx="1354086" cy="1168595"/>
          </a:xfrm>
        </p:grpSpPr>
        <p:sp>
          <p:nvSpPr>
            <p:cNvPr id="16" name="圆角矩形 15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>
                  <a:solidFill>
                    <a:srgbClr val="FFC0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>
                <a:solidFill>
                  <a:srgbClr val="FFC000"/>
                </a:solidFill>
              </a:endParaRPr>
            </a:p>
          </p:txBody>
        </p:sp>
      </p:grpSp>
      <p:grpSp>
        <p:nvGrpSpPr>
          <p:cNvPr id="14" name="组合 22"/>
          <p:cNvGrpSpPr/>
          <p:nvPr/>
        </p:nvGrpSpPr>
        <p:grpSpPr>
          <a:xfrm>
            <a:off x="4909313" y="1475500"/>
            <a:ext cx="1015565" cy="898954"/>
            <a:chOff x="6545751" y="1967332"/>
            <a:chExt cx="1354086" cy="1198604"/>
          </a:xfrm>
        </p:grpSpPr>
        <p:sp>
          <p:nvSpPr>
            <p:cNvPr id="17" name="圆角矩形 16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 rot="20892565">
              <a:off x="6675418" y="2016905"/>
              <a:ext cx="1101155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smtClean="0">
                  <a:solidFill>
                    <a:srgbClr val="FF4F66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观</a:t>
              </a:r>
              <a:endParaRPr lang="zh-CN" altLang="en-US" sz="5000">
                <a:solidFill>
                  <a:srgbClr val="FF4F66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 rot="18455707">
            <a:off x="2032457" y="1353749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476944" y="136247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518256" y="13897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813613" y="151104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 descr="完全解读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327660" y="313690"/>
            <a:ext cx="1655445" cy="4173855"/>
          </a:xfrm>
          <a:prstGeom prst="rect">
            <a:avLst/>
          </a:prstGeom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4.07407E-6 L -1.45833E-6 4.07407E-6 L 0.00834 -0.00556 C 0.01042 -0.00695 0.01459 -0.00926 0.01459 -0.00926 C 0.02474 -0.0088 0.03477 -0.00926 0.0448 -0.00741 C 0.04597 -0.00741 0.04675 -0.00487 0.04792 -0.00371 C 0.04883 -0.00301 0.04987 -0.00255 0.05105 -0.00186 C 0.05326 0.00995 0.05013 -0.00139 0.05521 0.00555 C 0.05743 0.00856 0.05977 0.01226 0.06146 0.01666 C 0.06524 0.02685 0.06146 0.01805 0.06667 0.02592 C 0.06771 0.02754 0.06862 0.02963 0.0698 0.03148 C 0.0711 0.03333 0.07253 0.03518 0.07396 0.03703 C 0.07487 0.03819 0.07605 0.03912 0.07709 0.04074 C 0.07813 0.04236 0.07904 0.04444 0.08021 0.04629 C 0.08203 0.04884 0.08529 0.05208 0.0875 0.0537 C 0.08998 0.05555 0.09206 0.05601 0.0948 0.0574 C 0.09584 0.05787 0.09688 0.05856 0.09792 0.05925 L 0.15105 0.0574 C 0.15326 0.05717 0.15808 0.05439 0.16042 0.0537 C 0.16237 0.05277 0.16459 0.05254 0.16667 0.05185 C 0.16875 0.05069 0.17071 0.04907 0.17292 0.04814 L 0.17709 0.04629 C 0.17813 0.04444 0.17891 0.04213 0.18021 0.04074 C 0.18112 0.03958 0.1823 0.03958 0.18334 0.03888 C 0.1905 0.0324 0.1819 0.03703 0.19063 0.03333 C 0.21862 0.03657 0.19883 0.03194 0.20938 0.03703 C 0.21211 0.03819 0.21771 0.04074 0.21771 0.04074 C 0.23151 0.05717 0.21094 0.03333 0.22396 0.04629 C 0.23334 0.05555 0.22722 0.05023 0.23334 0.05925 C 0.23425 0.06064 0.23542 0.06134 0.23646 0.06296 C 0.2375 0.06458 0.23841 0.06689 0.23959 0.06851 C 0.24154 0.07106 0.24375 0.07338 0.24584 0.07592 L 0.24883 0.07963 C 0.25 0.08078 0.25078 0.08263 0.25209 0.08333 C 0.25482 0.08449 0.25756 0.08634 0.26042 0.08703 C 0.27774 0.09074 0.26589 0.08842 0.29584 0.09259 C 0.29922 0.09189 0.30274 0.09166 0.30625 0.09074 C 0.3073 0.09027 0.30847 0.08981 0.30938 0.08888 C 0.31094 0.0868 0.31211 0.08379 0.31355 0.08148 C 0.31498 0.07314 0.31381 0.07638 0.31875 0.07037 C 0.32071 0.06759 0.325 0.06296 0.325 0.06296 C 0.34779 0.06365 0.36485 0.04421 0.37709 0.07037 C 0.37787 0.07199 0.37852 0.07384 0.37917 0.07592 C 0.38177 0.08541 0.37813 0.07777 0.3823 0.08518 " pathEditMode="relative" ptsTypes="AAAAAAAAAAAAAAAAAAAAAAAAAAAAAAAAAAAAAAAAAAAA">
                                      <p:cBhvr>
                                        <p:cTn id="13" dur="3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5.83333E-6 3.7037E-7 L 5.83333E-6 3.7037E-7 C -0.00286 0.00417 -0.00728 0.01273 -0.01145 0.01481 C -0.01392 0.01597 -0.0164 0.01597 -0.01874 0.01667 C -0.01978 0.01782 -0.02082 0.01944 -0.02187 0.02037 C -0.02473 0.02245 -0.03254 0.02361 -0.03437 0.02407 C -0.03541 0.02454 -0.03645 0.02523 -0.03749 0.02592 C -0.05611 0.03518 -0.07004 0.02662 -0.09374 0.02592 C -0.10168 0.02106 -0.09192 0.02754 -0.09999 0.02037 C -0.10103 0.01944 -0.10221 0.01921 -0.10312 0.01852 C -0.1108 0.0125 -0.1039 0.0162 -0.11145 0.01296 C -0.12069 0.00185 -0.10598 0.01875 -0.12082 0.00555 C -0.12369 0.00301 -0.12668 0.00116 -0.12916 -0.00185 C -0.1302 -0.00324 -0.13124 -0.00463 -0.13228 -0.00556 C -0.13398 -0.00718 -0.13814 -0.00857 -0.13957 -0.00926 C -0.15012 -0.01458 -0.13385 -0.00718 -0.14687 -0.01296 C -0.15286 -0.0125 -0.15885 -0.01273 -0.16457 -0.01111 C -0.16679 -0.01065 -0.16939 -0.00371 -0.17082 -0.00185 C -0.17187 -0.00093 -0.17291 -0.0007 -0.17395 3.7037E-7 C -0.17499 0.00185 -0.17603 0.00393 -0.17707 0.00555 C -0.17916 0.0081 -0.18332 0.01296 -0.18332 0.01296 C -0.18619 0.0206 -0.18567 0.02037 -0.19166 0.02592 L -0.19582 0.02963 " pathEditMode="relative" ptsTypes="AAAAAAAAAAAAAAAAAAAAAAA">
                                      <p:cBhvr>
                                        <p:cTn id="15" dur="2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 rot="20718769">
            <a:off x="2669878" y="1171198"/>
            <a:ext cx="184731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zh-CN" altLang="en-US" sz="6600">
              <a:solidFill>
                <a:srgbClr val="099F00"/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12257" y="163238"/>
            <a:ext cx="1977628" cy="167742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2" name="文本框 31"/>
          <p:cNvSpPr txBox="1"/>
          <p:nvPr/>
        </p:nvSpPr>
        <p:spPr>
          <a:xfrm>
            <a:off x="971600" y="987574"/>
            <a:ext cx="1471878" cy="52322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第</a:t>
            </a:r>
            <a:r>
              <a:rPr lang="en-US" altLang="zh-CN" sz="280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1</a:t>
            </a:r>
            <a:r>
              <a:rPr lang="zh-CN" altLang="en-US" sz="280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单元</a:t>
            </a:r>
            <a:endParaRPr lang="zh-CN" altLang="en-US" sz="2800" dirty="0">
              <a:solidFill>
                <a:prstClr val="white">
                  <a:lumMod val="95000"/>
                </a:prst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2071670" y="1808802"/>
            <a:ext cx="678661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32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1</a:t>
            </a:r>
            <a:r>
              <a:rPr lang="zh-CN" altLang="en-US" sz="32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  加、减法的意义和各部分间的关系</a:t>
            </a:r>
            <a:endParaRPr lang="en-US" altLang="zh-CN" sz="3200" dirty="0" smtClean="0"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9525" y="4391025"/>
            <a:ext cx="9153525" cy="752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1006857" y="2438400"/>
            <a:ext cx="1367819" cy="2211444"/>
          </a:xfrm>
          <a:prstGeom prst="rect">
            <a:avLst/>
          </a:prstGeom>
        </p:spPr>
      </p:pic>
      <p:pic>
        <p:nvPicPr>
          <p:cNvPr id="13" name="图片 12" descr="梓耕教育LOGO.TIF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7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5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28564" y="602962"/>
            <a:ext cx="8715436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请列出算式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并说一说为什么。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学生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33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人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老师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人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一共有多少人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　　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一共有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只小松鼠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树上有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只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树下有几只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　　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</p:txBody>
      </p:sp>
      <p:sp>
        <p:nvSpPr>
          <p:cNvPr id="4" name="矩形 3"/>
          <p:cNvSpPr/>
          <p:nvPr/>
        </p:nvSpPr>
        <p:spPr>
          <a:xfrm>
            <a:off x="1142976" y="1914998"/>
            <a:ext cx="3139192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33+2=35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142976" y="3219959"/>
            <a:ext cx="3139192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10-3=7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28564" y="602962"/>
            <a:ext cx="8715436" cy="1308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知识回顾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】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把两部分合起来用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计算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从总数里去掉一部分用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计算。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715008" y="571486"/>
            <a:ext cx="115335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加法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143240" y="1285866"/>
            <a:ext cx="1153358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减法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71406" y="714362"/>
            <a:ext cx="8715436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20+400=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730+350=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960-150=</a:t>
            </a:r>
          </a:p>
          <a:p>
            <a:pPr>
              <a:lnSpc>
                <a:spcPct val="20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230+650=        760+15=               120+450=</a:t>
            </a:r>
          </a:p>
          <a:p>
            <a:pPr>
              <a:lnSpc>
                <a:spcPct val="20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900-70=           110+560=             120+130+70=</a:t>
            </a:r>
          </a:p>
          <a:p>
            <a:pPr>
              <a:lnSpc>
                <a:spcPct val="20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730-140=         160+110+40=       890-430=</a:t>
            </a:r>
          </a:p>
        </p:txBody>
      </p:sp>
      <p:sp>
        <p:nvSpPr>
          <p:cNvPr id="4" name="矩形 3"/>
          <p:cNvSpPr/>
          <p:nvPr/>
        </p:nvSpPr>
        <p:spPr>
          <a:xfrm>
            <a:off x="1785950" y="904392"/>
            <a:ext cx="128588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420</a:t>
            </a:r>
          </a:p>
        </p:txBody>
      </p:sp>
      <p:sp>
        <p:nvSpPr>
          <p:cNvPr id="5" name="矩形 4"/>
          <p:cNvSpPr/>
          <p:nvPr/>
        </p:nvSpPr>
        <p:spPr>
          <a:xfrm>
            <a:off x="4643470" y="857238"/>
            <a:ext cx="128588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1080</a:t>
            </a:r>
          </a:p>
        </p:txBody>
      </p:sp>
      <p:sp>
        <p:nvSpPr>
          <p:cNvPr id="6" name="矩形 5"/>
          <p:cNvSpPr/>
          <p:nvPr/>
        </p:nvSpPr>
        <p:spPr>
          <a:xfrm>
            <a:off x="7786742" y="862505"/>
            <a:ext cx="1285884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810</a:t>
            </a:r>
          </a:p>
        </p:txBody>
      </p:sp>
      <p:sp>
        <p:nvSpPr>
          <p:cNvPr id="7" name="矩形 6"/>
          <p:cNvSpPr/>
          <p:nvPr/>
        </p:nvSpPr>
        <p:spPr>
          <a:xfrm>
            <a:off x="1928826" y="1719761"/>
            <a:ext cx="1285884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880</a:t>
            </a:r>
          </a:p>
        </p:txBody>
      </p:sp>
      <p:sp>
        <p:nvSpPr>
          <p:cNvPr id="8" name="矩形 7"/>
          <p:cNvSpPr/>
          <p:nvPr/>
        </p:nvSpPr>
        <p:spPr>
          <a:xfrm>
            <a:off x="4357718" y="1714494"/>
            <a:ext cx="1285884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775</a:t>
            </a:r>
          </a:p>
        </p:txBody>
      </p:sp>
      <p:sp>
        <p:nvSpPr>
          <p:cNvPr id="9" name="矩形 8"/>
          <p:cNvSpPr/>
          <p:nvPr/>
        </p:nvSpPr>
        <p:spPr>
          <a:xfrm>
            <a:off x="7858180" y="1714494"/>
            <a:ext cx="1285884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570</a:t>
            </a:r>
          </a:p>
        </p:txBody>
      </p:sp>
      <p:sp>
        <p:nvSpPr>
          <p:cNvPr id="10" name="矩形 9"/>
          <p:cNvSpPr/>
          <p:nvPr/>
        </p:nvSpPr>
        <p:spPr>
          <a:xfrm>
            <a:off x="1785918" y="2571750"/>
            <a:ext cx="1285884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830</a:t>
            </a:r>
          </a:p>
        </p:txBody>
      </p:sp>
      <p:sp>
        <p:nvSpPr>
          <p:cNvPr id="11" name="矩形 10"/>
          <p:cNvSpPr/>
          <p:nvPr/>
        </p:nvSpPr>
        <p:spPr>
          <a:xfrm>
            <a:off x="4643438" y="2571750"/>
            <a:ext cx="1285884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670</a:t>
            </a:r>
          </a:p>
        </p:txBody>
      </p:sp>
      <p:sp>
        <p:nvSpPr>
          <p:cNvPr id="12" name="矩形 11"/>
          <p:cNvSpPr/>
          <p:nvPr/>
        </p:nvSpPr>
        <p:spPr>
          <a:xfrm>
            <a:off x="8358182" y="2571750"/>
            <a:ext cx="1285884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320</a:t>
            </a:r>
          </a:p>
        </p:txBody>
      </p:sp>
      <p:sp>
        <p:nvSpPr>
          <p:cNvPr id="13" name="矩形 12"/>
          <p:cNvSpPr/>
          <p:nvPr/>
        </p:nvSpPr>
        <p:spPr>
          <a:xfrm>
            <a:off x="1928794" y="3429006"/>
            <a:ext cx="1285884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590</a:t>
            </a:r>
          </a:p>
        </p:txBody>
      </p:sp>
      <p:sp>
        <p:nvSpPr>
          <p:cNvPr id="14" name="矩形 13"/>
          <p:cNvSpPr/>
          <p:nvPr/>
        </p:nvSpPr>
        <p:spPr>
          <a:xfrm>
            <a:off x="5143504" y="3429006"/>
            <a:ext cx="1285884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310</a:t>
            </a:r>
          </a:p>
        </p:txBody>
      </p:sp>
      <p:sp>
        <p:nvSpPr>
          <p:cNvPr id="15" name="矩形 14"/>
          <p:cNvSpPr/>
          <p:nvPr/>
        </p:nvSpPr>
        <p:spPr>
          <a:xfrm>
            <a:off x="7643834" y="3429006"/>
            <a:ext cx="1285884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460</a:t>
            </a:r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714348" y="714362"/>
            <a:ext cx="7560840" cy="26015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根据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2462+758=3220,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直接写出下面两道算式的得数。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3220-2462=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 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3220-758=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 </a:t>
            </a:r>
          </a:p>
        </p:txBody>
      </p:sp>
      <p:sp>
        <p:nvSpPr>
          <p:cNvPr id="9" name="矩形 8"/>
          <p:cNvSpPr/>
          <p:nvPr/>
        </p:nvSpPr>
        <p:spPr>
          <a:xfrm>
            <a:off x="3044442" y="1921968"/>
            <a:ext cx="1129092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758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000364" y="2618904"/>
            <a:ext cx="1129092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2462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857224" y="500048"/>
            <a:ext cx="7715304" cy="46166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填空。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(1)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120-90=30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的算式中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被减数是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),90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),30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(2)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根据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3600-784=2816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写出的加法算式是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      　　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依据是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　     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),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另一个减法算式是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     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依据是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            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sp>
        <p:nvSpPr>
          <p:cNvPr id="9" name="矩形 8"/>
          <p:cNvSpPr/>
          <p:nvPr/>
        </p:nvSpPr>
        <p:spPr>
          <a:xfrm>
            <a:off x="1142976" y="1785932"/>
            <a:ext cx="120053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120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357554" y="1785932"/>
            <a:ext cx="120053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减数</a:t>
            </a:r>
          </a:p>
        </p:txBody>
      </p:sp>
      <p:sp>
        <p:nvSpPr>
          <p:cNvPr id="6" name="矩形 5"/>
          <p:cNvSpPr/>
          <p:nvPr/>
        </p:nvSpPr>
        <p:spPr>
          <a:xfrm>
            <a:off x="5500694" y="1785932"/>
            <a:ext cx="1200530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差</a:t>
            </a:r>
          </a:p>
        </p:txBody>
      </p:sp>
      <p:sp>
        <p:nvSpPr>
          <p:cNvPr id="8" name="矩形 7"/>
          <p:cNvSpPr/>
          <p:nvPr/>
        </p:nvSpPr>
        <p:spPr>
          <a:xfrm>
            <a:off x="1285852" y="3071816"/>
            <a:ext cx="2786082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2816+784=3600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286380" y="3071816"/>
            <a:ext cx="2786082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减数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+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差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被减数</a:t>
            </a:r>
          </a:p>
        </p:txBody>
      </p:sp>
      <p:sp>
        <p:nvSpPr>
          <p:cNvPr id="12" name="矩形 11"/>
          <p:cNvSpPr/>
          <p:nvPr/>
        </p:nvSpPr>
        <p:spPr>
          <a:xfrm>
            <a:off x="4071934" y="3714758"/>
            <a:ext cx="2786082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3600-2816=784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142976" y="4357700"/>
            <a:ext cx="2786082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被减数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-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差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减数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3" grpId="0"/>
      <p:bldP spid="6" grpId="0"/>
      <p:bldP spid="8" grpId="0"/>
      <p:bldP spid="11" grpId="0"/>
      <p:bldP spid="12" grpId="0"/>
      <p:bldP spid="1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942008" y="863124"/>
            <a:ext cx="7560840" cy="13111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在一道减法算式中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被减数、减数与差的和是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248,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被减数是多少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</p:txBody>
      </p:sp>
      <p:sp>
        <p:nvSpPr>
          <p:cNvPr id="9" name="矩形 8"/>
          <p:cNvSpPr/>
          <p:nvPr/>
        </p:nvSpPr>
        <p:spPr>
          <a:xfrm>
            <a:off x="2500298" y="2285998"/>
            <a:ext cx="248641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248÷2=124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942008" y="863124"/>
            <a:ext cx="7560840" cy="662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</a:t>
            </a: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□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里填上合适的数。</a:t>
            </a:r>
          </a:p>
        </p:txBody>
      </p:sp>
      <p:pic>
        <p:nvPicPr>
          <p:cNvPr id="6" name="SS1.EPS" descr="id:2147488555;FounderCES"/>
          <p:cNvPicPr/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14546" y="2000245"/>
            <a:ext cx="3073544" cy="1938775"/>
          </a:xfrm>
          <a:prstGeom prst="rect">
            <a:avLst/>
          </a:prstGeom>
        </p:spPr>
      </p:pic>
      <p:pic>
        <p:nvPicPr>
          <p:cNvPr id="8" name="DA1.EPS" descr="id:2147506877;FounderCES"/>
          <p:cNvPicPr/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85984" y="1928807"/>
            <a:ext cx="3071834" cy="194144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43</TotalTime>
  <Words>290</Words>
  <Application>Microsoft Office PowerPoint</Application>
  <PresentationFormat>全屏显示(16:9)</PresentationFormat>
  <Paragraphs>62</Paragraphs>
  <Slides>11</Slides>
  <Notes>3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11</vt:i4>
      </vt:variant>
    </vt:vector>
  </HeadingPairs>
  <TitlesOfParts>
    <vt:vector size="13" baseType="lpstr">
      <vt:lpstr>Office 主题</vt:lpstr>
      <vt:lpstr>1_Office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Administrator</cp:lastModifiedBy>
  <cp:revision>303</cp:revision>
  <dcterms:created xsi:type="dcterms:W3CDTF">2018-12-06T02:32:00Z</dcterms:created>
  <dcterms:modified xsi:type="dcterms:W3CDTF">2020-12-26T10:55:21Z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2052-11.1.0.9584</vt:lpwstr>
  </property>
</Properties>
</file>